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45"/>
    <a:srgbClr val="1F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27"/>
    <p:restoredTop sz="94674"/>
  </p:normalViewPr>
  <p:slideViewPr>
    <p:cSldViewPr snapToGrid="0" snapToObjects="1">
      <p:cViewPr>
        <p:scale>
          <a:sx n="30" d="100"/>
          <a:sy n="30" d="100"/>
        </p:scale>
        <p:origin x="168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C4CC0-B5E3-394B-B01B-22D713AEBC8E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D6E79F6-EECE-6C45-89DF-423C21D6B222}">
      <dgm:prSet phldrT="[Text]" custT="1"/>
      <dgm:spPr/>
      <dgm:t>
        <a:bodyPr/>
        <a:lstStyle/>
        <a:p>
          <a:r>
            <a:rPr lang="en-US" sz="6400" dirty="0"/>
            <a:t>Cyberinfrastructure</a:t>
          </a:r>
          <a:br>
            <a:rPr lang="en-US" sz="6400" dirty="0"/>
          </a:br>
          <a:r>
            <a:rPr lang="en-US" sz="6400" dirty="0"/>
            <a:t>Training </a:t>
          </a:r>
          <a:r>
            <a:rPr lang="en-US" sz="3200" dirty="0"/>
            <a:t>90% CI 10% AI4Sci</a:t>
          </a:r>
        </a:p>
      </dgm:t>
    </dgm:pt>
    <dgm:pt modelId="{AA803F1C-89CC-A849-BDB4-30605B5C5D17}" type="parTrans" cxnId="{A8EDE9B8-C80A-5D4F-8A7A-08E0A456CB28}">
      <dgm:prSet/>
      <dgm:spPr/>
      <dgm:t>
        <a:bodyPr/>
        <a:lstStyle/>
        <a:p>
          <a:endParaRPr lang="en-US"/>
        </a:p>
      </dgm:t>
    </dgm:pt>
    <dgm:pt modelId="{96EF483F-FB9F-6247-956B-495AF4EAF2F2}" type="sibTrans" cxnId="{A8EDE9B8-C80A-5D4F-8A7A-08E0A456CB28}">
      <dgm:prSet/>
      <dgm:spPr/>
      <dgm:t>
        <a:bodyPr/>
        <a:lstStyle/>
        <a:p>
          <a:endParaRPr lang="en-US"/>
        </a:p>
      </dgm:t>
    </dgm:pt>
    <dgm:pt modelId="{5CECDCBD-6C39-664B-B3B6-C1B554D24293}">
      <dgm:prSet phldrT="[Text]" custT="1"/>
      <dgm:spPr/>
      <dgm:t>
        <a:bodyPr/>
        <a:lstStyle/>
        <a:p>
          <a:r>
            <a:rPr lang="en-US" sz="6200" dirty="0" err="1"/>
            <a:t>Cybertraining</a:t>
          </a:r>
          <a:r>
            <a:rPr lang="en-US" sz="6200" dirty="0"/>
            <a:t> for </a:t>
          </a:r>
          <a:br>
            <a:rPr lang="en-US" sz="6200" dirty="0"/>
          </a:br>
          <a:r>
            <a:rPr lang="en-US" sz="6200" dirty="0"/>
            <a:t>AI for Engineering and Science </a:t>
          </a:r>
          <a:br>
            <a:rPr lang="en-US" sz="6200" dirty="0"/>
          </a:br>
          <a:r>
            <a:rPr lang="en-US" sz="3200" dirty="0"/>
            <a:t>50% CI 50% AI4Sci</a:t>
          </a:r>
          <a:endParaRPr lang="en-US" sz="6200" dirty="0"/>
        </a:p>
      </dgm:t>
    </dgm:pt>
    <dgm:pt modelId="{8F98F75D-EFEB-4D42-8F70-C05C1C7406AB}" type="parTrans" cxnId="{2297F6C4-4BCB-9745-9C95-35D1B3A95AE3}">
      <dgm:prSet/>
      <dgm:spPr/>
      <dgm:t>
        <a:bodyPr/>
        <a:lstStyle/>
        <a:p>
          <a:endParaRPr lang="en-US"/>
        </a:p>
      </dgm:t>
    </dgm:pt>
    <dgm:pt modelId="{72182295-98E0-F242-8D6D-049F2751333E}" type="sibTrans" cxnId="{2297F6C4-4BCB-9745-9C95-35D1B3A95AE3}">
      <dgm:prSet/>
      <dgm:spPr/>
      <dgm:t>
        <a:bodyPr/>
        <a:lstStyle/>
        <a:p>
          <a:endParaRPr lang="en-US"/>
        </a:p>
      </dgm:t>
    </dgm:pt>
    <dgm:pt modelId="{E534C8CF-E050-AE40-AA7C-A939B2B53B4B}">
      <dgm:prSet phldrT="[Text]" custT="1"/>
      <dgm:spPr/>
      <dgm:t>
        <a:bodyPr/>
        <a:lstStyle/>
        <a:p>
          <a:r>
            <a:rPr lang="en-US" sz="6500" dirty="0"/>
            <a:t>AI for Science Training </a:t>
          </a:r>
          <a:r>
            <a:rPr lang="en-US" sz="3200" dirty="0"/>
            <a:t>10% CI 90% AI4Sci</a:t>
          </a:r>
          <a:endParaRPr lang="en-US" sz="6500" dirty="0"/>
        </a:p>
      </dgm:t>
    </dgm:pt>
    <dgm:pt modelId="{11C3C928-B9EA-1943-BE4D-07709C3A0E12}" type="parTrans" cxnId="{673A84C4-4C54-2541-9FCA-944DEA6DA86B}">
      <dgm:prSet/>
      <dgm:spPr/>
      <dgm:t>
        <a:bodyPr/>
        <a:lstStyle/>
        <a:p>
          <a:endParaRPr lang="en-US"/>
        </a:p>
      </dgm:t>
    </dgm:pt>
    <dgm:pt modelId="{92C72004-DE9C-2740-A7FC-732702913AC2}" type="sibTrans" cxnId="{673A84C4-4C54-2541-9FCA-944DEA6DA86B}">
      <dgm:prSet/>
      <dgm:spPr/>
      <dgm:t>
        <a:bodyPr/>
        <a:lstStyle/>
        <a:p>
          <a:endParaRPr lang="en-US"/>
        </a:p>
      </dgm:t>
    </dgm:pt>
    <dgm:pt modelId="{200CEFAE-1697-5A4F-A23C-422CA2237F8B}" type="pres">
      <dgm:prSet presAssocID="{F3AC4CC0-B5E3-394B-B01B-22D713AEBC8E}" presName="arrowDiagram" presStyleCnt="0">
        <dgm:presLayoutVars>
          <dgm:chMax val="5"/>
          <dgm:dir/>
          <dgm:resizeHandles val="exact"/>
        </dgm:presLayoutVars>
      </dgm:prSet>
      <dgm:spPr/>
    </dgm:pt>
    <dgm:pt modelId="{125AE9B1-3078-3B43-9BC3-945D9E9B163F}" type="pres">
      <dgm:prSet presAssocID="{F3AC4CC0-B5E3-394B-B01B-22D713AEBC8E}" presName="arrow" presStyleLbl="bgShp" presStyleIdx="0" presStyleCnt="1"/>
      <dgm:spPr/>
    </dgm:pt>
    <dgm:pt modelId="{57C15303-91C2-1D48-90E1-81CFE42BFB84}" type="pres">
      <dgm:prSet presAssocID="{F3AC4CC0-B5E3-394B-B01B-22D713AEBC8E}" presName="arrowDiagram3" presStyleCnt="0"/>
      <dgm:spPr/>
    </dgm:pt>
    <dgm:pt modelId="{031C307D-BDFC-104F-A1A6-5BB4131F0C3C}" type="pres">
      <dgm:prSet presAssocID="{5D6E79F6-EECE-6C45-89DF-423C21D6B222}" presName="bullet3a" presStyleLbl="node1" presStyleIdx="0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A117D45-E4BB-8D40-9F79-737E731671EA}" type="pres">
      <dgm:prSet presAssocID="{5D6E79F6-EECE-6C45-89DF-423C21D6B222}" presName="textBox3a" presStyleLbl="revTx" presStyleIdx="0" presStyleCnt="3" custScaleX="121820" custScaleY="86260" custLinFactNeighborX="13426" custLinFactNeighborY="-47937">
        <dgm:presLayoutVars>
          <dgm:bulletEnabled val="1"/>
        </dgm:presLayoutVars>
      </dgm:prSet>
      <dgm:spPr/>
    </dgm:pt>
    <dgm:pt modelId="{DBC7F8BE-56F1-FC4B-A692-13D9128E7C14}" type="pres">
      <dgm:prSet presAssocID="{5CECDCBD-6C39-664B-B3B6-C1B554D24293}" presName="bullet3b" presStyleLbl="node1" presStyleIdx="1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A4D5A66-90A0-2949-88AA-BD7188FBA9B5}" type="pres">
      <dgm:prSet presAssocID="{5CECDCBD-6C39-664B-B3B6-C1B554D24293}" presName="textBox3b" presStyleLbl="revTx" presStyleIdx="1" presStyleCnt="3" custScaleX="173148" custLinFactNeighborX="42414" custLinFactNeighborY="-12095">
        <dgm:presLayoutVars>
          <dgm:bulletEnabled val="1"/>
        </dgm:presLayoutVars>
      </dgm:prSet>
      <dgm:spPr/>
    </dgm:pt>
    <dgm:pt modelId="{D78238E4-CC38-FF44-A5A9-98E15E84A501}" type="pres">
      <dgm:prSet presAssocID="{E534C8CF-E050-AE40-AA7C-A939B2B53B4B}" presName="bullet3c" presStyleLbl="node1" presStyleIdx="2" presStyleCnt="3"/>
      <dgm:spPr>
        <a:solidFill>
          <a:srgbClr val="1F304B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FA2FE24-F353-8744-BAD5-BA268E585FB2}" type="pres">
      <dgm:prSet presAssocID="{E534C8CF-E050-AE40-AA7C-A939B2B53B4B}" presName="textBox3c" presStyleLbl="revTx" presStyleIdx="2" presStyleCnt="3" custScaleX="128403" custLinFactNeighborX="16421" custLinFactNeighborY="-9075">
        <dgm:presLayoutVars>
          <dgm:bulletEnabled val="1"/>
        </dgm:presLayoutVars>
      </dgm:prSet>
      <dgm:spPr/>
    </dgm:pt>
  </dgm:ptLst>
  <dgm:cxnLst>
    <dgm:cxn modelId="{7A0DB60E-7D62-9542-A780-BE5DBDCA7515}" type="presOf" srcId="{5D6E79F6-EECE-6C45-89DF-423C21D6B222}" destId="{DA117D45-E4BB-8D40-9F79-737E731671EA}" srcOrd="0" destOrd="0" presId="urn:microsoft.com/office/officeart/2005/8/layout/arrow2"/>
    <dgm:cxn modelId="{BDB14820-E137-1141-ABAC-DF52172B4449}" type="presOf" srcId="{F3AC4CC0-B5E3-394B-B01B-22D713AEBC8E}" destId="{200CEFAE-1697-5A4F-A23C-422CA2237F8B}" srcOrd="0" destOrd="0" presId="urn:microsoft.com/office/officeart/2005/8/layout/arrow2"/>
    <dgm:cxn modelId="{28C46968-913B-C148-8789-4FCD2EE626C7}" type="presOf" srcId="{5CECDCBD-6C39-664B-B3B6-C1B554D24293}" destId="{9A4D5A66-90A0-2949-88AA-BD7188FBA9B5}" srcOrd="0" destOrd="0" presId="urn:microsoft.com/office/officeart/2005/8/layout/arrow2"/>
    <dgm:cxn modelId="{A8EDE9B8-C80A-5D4F-8A7A-08E0A456CB28}" srcId="{F3AC4CC0-B5E3-394B-B01B-22D713AEBC8E}" destId="{5D6E79F6-EECE-6C45-89DF-423C21D6B222}" srcOrd="0" destOrd="0" parTransId="{AA803F1C-89CC-A849-BDB4-30605B5C5D17}" sibTransId="{96EF483F-FB9F-6247-956B-495AF4EAF2F2}"/>
    <dgm:cxn modelId="{673A84C4-4C54-2541-9FCA-944DEA6DA86B}" srcId="{F3AC4CC0-B5E3-394B-B01B-22D713AEBC8E}" destId="{E534C8CF-E050-AE40-AA7C-A939B2B53B4B}" srcOrd="2" destOrd="0" parTransId="{11C3C928-B9EA-1943-BE4D-07709C3A0E12}" sibTransId="{92C72004-DE9C-2740-A7FC-732702913AC2}"/>
    <dgm:cxn modelId="{2297F6C4-4BCB-9745-9C95-35D1B3A95AE3}" srcId="{F3AC4CC0-B5E3-394B-B01B-22D713AEBC8E}" destId="{5CECDCBD-6C39-664B-B3B6-C1B554D24293}" srcOrd="1" destOrd="0" parTransId="{8F98F75D-EFEB-4D42-8F70-C05C1C7406AB}" sibTransId="{72182295-98E0-F242-8D6D-049F2751333E}"/>
    <dgm:cxn modelId="{A6602CEF-E788-1E43-B4B0-3004944AA980}" type="presOf" srcId="{E534C8CF-E050-AE40-AA7C-A939B2B53B4B}" destId="{7FA2FE24-F353-8744-BAD5-BA268E585FB2}" srcOrd="0" destOrd="0" presId="urn:microsoft.com/office/officeart/2005/8/layout/arrow2"/>
    <dgm:cxn modelId="{308C5F9D-76B9-D644-A5D8-C71485A3CD4E}" type="presParOf" srcId="{200CEFAE-1697-5A4F-A23C-422CA2237F8B}" destId="{125AE9B1-3078-3B43-9BC3-945D9E9B163F}" srcOrd="0" destOrd="0" presId="urn:microsoft.com/office/officeart/2005/8/layout/arrow2"/>
    <dgm:cxn modelId="{537DB84B-587F-C54B-9E45-C461D5EFE9B5}" type="presParOf" srcId="{200CEFAE-1697-5A4F-A23C-422CA2237F8B}" destId="{57C15303-91C2-1D48-90E1-81CFE42BFB84}" srcOrd="1" destOrd="0" presId="urn:microsoft.com/office/officeart/2005/8/layout/arrow2"/>
    <dgm:cxn modelId="{1C38DE09-8709-B648-A96B-A2DC3F8F12DC}" type="presParOf" srcId="{57C15303-91C2-1D48-90E1-81CFE42BFB84}" destId="{031C307D-BDFC-104F-A1A6-5BB4131F0C3C}" srcOrd="0" destOrd="0" presId="urn:microsoft.com/office/officeart/2005/8/layout/arrow2"/>
    <dgm:cxn modelId="{22762AF1-E6EC-0C49-B67E-671803340F56}" type="presParOf" srcId="{57C15303-91C2-1D48-90E1-81CFE42BFB84}" destId="{DA117D45-E4BB-8D40-9F79-737E731671EA}" srcOrd="1" destOrd="0" presId="urn:microsoft.com/office/officeart/2005/8/layout/arrow2"/>
    <dgm:cxn modelId="{10F1E697-8FEA-5F44-8A6C-24BDC0AD87CB}" type="presParOf" srcId="{57C15303-91C2-1D48-90E1-81CFE42BFB84}" destId="{DBC7F8BE-56F1-FC4B-A692-13D9128E7C14}" srcOrd="2" destOrd="0" presId="urn:microsoft.com/office/officeart/2005/8/layout/arrow2"/>
    <dgm:cxn modelId="{95CE55F1-5194-CF45-B568-1171621DB603}" type="presParOf" srcId="{57C15303-91C2-1D48-90E1-81CFE42BFB84}" destId="{9A4D5A66-90A0-2949-88AA-BD7188FBA9B5}" srcOrd="3" destOrd="0" presId="urn:microsoft.com/office/officeart/2005/8/layout/arrow2"/>
    <dgm:cxn modelId="{3AC35970-5DCB-4D49-9B5C-B2EB160485A0}" type="presParOf" srcId="{57C15303-91C2-1D48-90E1-81CFE42BFB84}" destId="{D78238E4-CC38-FF44-A5A9-98E15E84A501}" srcOrd="4" destOrd="0" presId="urn:microsoft.com/office/officeart/2005/8/layout/arrow2"/>
    <dgm:cxn modelId="{A33DC331-D12A-724C-9E46-F2AA78358328}" type="presParOf" srcId="{57C15303-91C2-1D48-90E1-81CFE42BFB84}" destId="{7FA2FE24-F353-8744-BAD5-BA268E585FB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AE9B1-3078-3B43-9BC3-945D9E9B163F}">
      <dsp:nvSpPr>
        <dsp:cNvPr id="0" name=""/>
        <dsp:cNvSpPr/>
      </dsp:nvSpPr>
      <dsp:spPr>
        <a:xfrm>
          <a:off x="0" y="1506299"/>
          <a:ext cx="26391362" cy="164946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307D-BDFC-104F-A1A6-5BB4131F0C3C}">
      <dsp:nvSpPr>
        <dsp:cNvPr id="0" name=""/>
        <dsp:cNvSpPr/>
      </dsp:nvSpPr>
      <dsp:spPr>
        <a:xfrm>
          <a:off x="3351702" y="12890873"/>
          <a:ext cx="686175" cy="686175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17D45-E4BB-8D40-9F79-737E731671EA}">
      <dsp:nvSpPr>
        <dsp:cNvPr id="0" name=""/>
        <dsp:cNvSpPr/>
      </dsp:nvSpPr>
      <dsp:spPr>
        <a:xfrm>
          <a:off x="3849504" y="11276321"/>
          <a:ext cx="7490940" cy="4111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590" tIns="0" rIns="0" bIns="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Cyberinfrastructure</a:t>
          </a:r>
          <a:br>
            <a:rPr lang="en-US" sz="6400" kern="1200" dirty="0"/>
          </a:br>
          <a:r>
            <a:rPr lang="en-US" sz="6400" kern="1200" dirty="0"/>
            <a:t>Training </a:t>
          </a:r>
          <a:r>
            <a:rPr lang="en-US" sz="3200" kern="1200" dirty="0"/>
            <a:t>90% CI 10% AI4Sci</a:t>
          </a:r>
        </a:p>
      </dsp:txBody>
      <dsp:txXfrm>
        <a:off x="3849504" y="11276321"/>
        <a:ext cx="7490940" cy="4111962"/>
      </dsp:txXfrm>
    </dsp:sp>
    <dsp:sp modelId="{DBC7F8BE-56F1-FC4B-A692-13D9128E7C14}">
      <dsp:nvSpPr>
        <dsp:cNvPr id="0" name=""/>
        <dsp:cNvSpPr/>
      </dsp:nvSpPr>
      <dsp:spPr>
        <a:xfrm>
          <a:off x="9408520" y="8407640"/>
          <a:ext cx="1240394" cy="1240394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5A66-90A0-2949-88AA-BD7188FBA9B5}">
      <dsp:nvSpPr>
        <dsp:cNvPr id="0" name=""/>
        <dsp:cNvSpPr/>
      </dsp:nvSpPr>
      <dsp:spPr>
        <a:xfrm>
          <a:off x="10398618" y="7942545"/>
          <a:ext cx="10967067" cy="897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259" tIns="0" rIns="0" bIns="0" numCol="1" spcCol="1270" anchor="t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 err="1"/>
            <a:t>Cybertraining</a:t>
          </a:r>
          <a:r>
            <a:rPr lang="en-US" sz="6200" kern="1200" dirty="0"/>
            <a:t> for </a:t>
          </a:r>
          <a:br>
            <a:rPr lang="en-US" sz="6200" kern="1200" dirty="0"/>
          </a:br>
          <a:r>
            <a:rPr lang="en-US" sz="6200" kern="1200" dirty="0"/>
            <a:t>AI for Engineering and Science </a:t>
          </a:r>
          <a:br>
            <a:rPr lang="en-US" sz="6200" kern="1200" dirty="0"/>
          </a:br>
          <a:r>
            <a:rPr lang="en-US" sz="3200" kern="1200" dirty="0"/>
            <a:t>50% CI 50% AI4Sci</a:t>
          </a:r>
          <a:endParaRPr lang="en-US" sz="6200" kern="1200" dirty="0"/>
        </a:p>
      </dsp:txBody>
      <dsp:txXfrm>
        <a:off x="10398618" y="7942545"/>
        <a:ext cx="10967067" cy="8973063"/>
      </dsp:txXfrm>
    </dsp:sp>
    <dsp:sp modelId="{D78238E4-CC38-FF44-A5A9-98E15E84A501}">
      <dsp:nvSpPr>
        <dsp:cNvPr id="0" name=""/>
        <dsp:cNvSpPr/>
      </dsp:nvSpPr>
      <dsp:spPr>
        <a:xfrm>
          <a:off x="16692536" y="5679433"/>
          <a:ext cx="1715438" cy="1715438"/>
        </a:xfrm>
        <a:prstGeom prst="ellipse">
          <a:avLst/>
        </a:prstGeom>
        <a:solidFill>
          <a:srgbClr val="1F304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2FE24-F353-8744-BAD5-BA268E585FB2}">
      <dsp:nvSpPr>
        <dsp:cNvPr id="0" name=""/>
        <dsp:cNvSpPr/>
      </dsp:nvSpPr>
      <dsp:spPr>
        <a:xfrm>
          <a:off x="17690837" y="5496817"/>
          <a:ext cx="8132952" cy="11463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97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AI for Science Training </a:t>
          </a:r>
          <a:r>
            <a:rPr lang="en-US" sz="3200" kern="1200" dirty="0"/>
            <a:t>10% CI 90% AI4Sci</a:t>
          </a:r>
          <a:endParaRPr lang="en-US" sz="6500" kern="1200" dirty="0"/>
        </a:p>
      </dsp:txBody>
      <dsp:txXfrm>
        <a:off x="17690837" y="5496817"/>
        <a:ext cx="8132952" cy="11463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8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5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3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3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F5385-F934-4948-A3AA-DB68C3919D5E}" type="datetimeFigureOut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B713-8AAF-7246-83F0-30479648E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emf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microsoft.com/office/2007/relationships/diagramDrawing" Target="../diagrams/drawing1.xml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0.sv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emf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png"/><Relationship Id="rId27" Type="http://schemas.openxmlformats.org/officeDocument/2006/relationships/image" Target="../media/image21.emf"/><Relationship Id="rId30" Type="http://schemas.openxmlformats.org/officeDocument/2006/relationships/image" Target="../media/image24.svg"/><Relationship Id="rId35" Type="http://schemas.openxmlformats.org/officeDocument/2006/relationships/image" Target="../media/image29.png"/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FC68DD4-03A1-1554-1C8B-EDD7DCEF23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567175"/>
              </p:ext>
            </p:extLst>
          </p:nvPr>
        </p:nvGraphicFramePr>
        <p:xfrm>
          <a:off x="3301450" y="5230517"/>
          <a:ext cx="26391362" cy="195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77EB7DE1-7F4D-1ECF-2965-6A1EE6B1DC99}"/>
              </a:ext>
            </a:extLst>
          </p:cNvPr>
          <p:cNvSpPr txBox="1"/>
          <p:nvPr/>
        </p:nvSpPr>
        <p:spPr>
          <a:xfrm>
            <a:off x="222243" y="3217229"/>
            <a:ext cx="13330471" cy="1652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0E101A"/>
                </a:solidFill>
                <a:effectLst/>
              </a:rPr>
              <a:t>OVERVIEW</a:t>
            </a:r>
            <a:endParaRPr lang="en-US" sz="4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There exists a need for students to be familiar with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cyberinfrastructure, Science applications, as well as artificial intelligence</a:t>
            </a:r>
            <a:r>
              <a:rPr lang="en-US" sz="3200" dirty="0">
                <a:solidFill>
                  <a:srgbClr val="0E101A"/>
                </a:solidFill>
                <a:effectLst/>
              </a:rPr>
              <a:t>. Instead of learning all these concepts separately, it is important that a holistic approach is chosen that integrates these concepts. The outcome will be a well-educated workforce useful for research, government, and industry.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Due to the rapid change in any of the areas, it is important that the </a:t>
            </a:r>
            <a:r>
              <a:rPr lang="en-US" sz="3200" b="1" dirty="0">
                <a:solidFill>
                  <a:srgbClr val="0E101A"/>
                </a:solidFill>
                <a:effectLst/>
              </a:rPr>
              <a:t>teaching material can and is updated</a:t>
            </a:r>
            <a:r>
              <a:rPr lang="en-US" sz="3200" dirty="0">
                <a:solidFill>
                  <a:srgbClr val="0E101A"/>
                </a:solidFill>
                <a:effectLst/>
              </a:rPr>
              <a:t> regularly to address the newest developments.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have implemented such an approach over several years and focused on particular subtopics to arrive at a state that allows us to teach AI for science.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Focused topics include: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•Introduction of Python for AI for Science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•Cloud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•HPC Computing,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•Big Data Applications and Analytics,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•Artificial Intelligence/Machine Learning.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We utilize open-source technologies such as GitHub to manage the growing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List of educational material. Teaching could be conducted in courses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but has been found most effective in research experiences.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Meetups and hackathons enhance these activities.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 can be reused in other educational activities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as our contributions to </a:t>
            </a:r>
            <a:r>
              <a:rPr lang="en-US" sz="3200" dirty="0" err="1">
                <a:solidFill>
                  <a:srgbClr val="0E101A"/>
                </a:solidFill>
                <a:effectLst/>
              </a:rPr>
              <a:t>nanoHub</a:t>
            </a:r>
            <a:r>
              <a:rPr lang="en-US" sz="3200" dirty="0">
                <a:solidFill>
                  <a:srgbClr val="0E101A"/>
                </a:solidFill>
                <a:effectLst/>
              </a:rPr>
              <a:t> and FAMU REUs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Demonstrated.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Participants are encouraged to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Improve the content of the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material.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All material is publicly available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E101A"/>
                </a:solidFill>
                <a:effectLst/>
              </a:rPr>
              <a:t>under Open-Source </a:t>
            </a:r>
            <a:r>
              <a:rPr lang="en-US" sz="3200" dirty="0">
                <a:solidFill>
                  <a:srgbClr val="0E101A"/>
                </a:solidFill>
              </a:rPr>
              <a:t>License.</a:t>
            </a:r>
            <a:r>
              <a:rPr lang="en-US" sz="3200" dirty="0">
                <a:solidFill>
                  <a:srgbClr val="0E101A"/>
                </a:solidFill>
                <a:effectLst/>
              </a:rPr>
              <a:t>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D06063-4C6B-9E1E-CE37-21321CBF88BE}"/>
              </a:ext>
            </a:extLst>
          </p:cNvPr>
          <p:cNvSpPr/>
          <p:nvPr/>
        </p:nvSpPr>
        <p:spPr>
          <a:xfrm>
            <a:off x="19890944" y="17903063"/>
            <a:ext cx="7490256" cy="3383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149F67-A960-BB87-75BA-C82CB41B8A2E}"/>
              </a:ext>
            </a:extLst>
          </p:cNvPr>
          <p:cNvSpPr/>
          <p:nvPr/>
        </p:nvSpPr>
        <p:spPr>
          <a:xfrm>
            <a:off x="19904420" y="21636041"/>
            <a:ext cx="7553646" cy="4084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98886-D34A-3E0F-2190-16A21B810E79}"/>
              </a:ext>
            </a:extLst>
          </p:cNvPr>
          <p:cNvSpPr/>
          <p:nvPr/>
        </p:nvSpPr>
        <p:spPr>
          <a:xfrm>
            <a:off x="4808270" y="21636041"/>
            <a:ext cx="14664175" cy="406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FE1256-9A23-3ADB-470B-C1B72AE2E082}"/>
              </a:ext>
            </a:extLst>
          </p:cNvPr>
          <p:cNvSpPr/>
          <p:nvPr/>
        </p:nvSpPr>
        <p:spPr>
          <a:xfrm>
            <a:off x="4808270" y="25917855"/>
            <a:ext cx="22747180" cy="484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0A0E71F-FF66-6805-360B-52981D057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9687" y="26793833"/>
            <a:ext cx="4358379" cy="37112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4741" y="363002"/>
            <a:ext cx="26586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Technologies for Students from Generation Z</a:t>
            </a:r>
            <a:endParaRPr lang="en-US" sz="36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7200" b="0" i="0" u="none" strike="noStrike" dirty="0">
                <a:solidFill>
                  <a:schemeClr val="bg1"/>
                </a:solidFill>
                <a:effectLst/>
              </a:rPr>
              <a:t>AI for Science and Engineering </a:t>
            </a:r>
            <a:endParaRPr lang="en-US" sz="7200" b="1" dirty="0">
              <a:solidFill>
                <a:schemeClr val="bg1"/>
              </a:solidFill>
              <a:ea typeface="ITC Franklin Gothic Std Demi Condensed" charset="0"/>
              <a:cs typeface="ITC Franklin Gothic Std Demi Condensed" charset="0"/>
            </a:endParaRPr>
          </a:p>
        </p:txBody>
      </p:sp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E8209A1-906F-B7BA-D707-A193FCEAB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0" y="31291137"/>
            <a:ext cx="10748417" cy="1539170"/>
          </a:xfrm>
          <a:prstGeom prst="rect">
            <a:avLst/>
          </a:prstGeom>
        </p:spPr>
      </p:pic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207A264-2390-DF98-DF68-1B545DD2FD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739" b="38599"/>
          <a:stretch/>
        </p:blipFill>
        <p:spPr>
          <a:xfrm>
            <a:off x="29559449" y="31056943"/>
            <a:ext cx="6624665" cy="88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BA020-9989-8E94-628F-24453591842B}"/>
              </a:ext>
            </a:extLst>
          </p:cNvPr>
          <p:cNvSpPr txBox="1"/>
          <p:nvPr/>
        </p:nvSpPr>
        <p:spPr>
          <a:xfrm>
            <a:off x="30000084" y="32168715"/>
            <a:ext cx="6070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BIOCOMPLEXITY</a:t>
            </a:r>
            <a:r>
              <a:rPr lang="en-US" sz="3200" dirty="0">
                <a:solidFill>
                  <a:schemeClr val="bg1"/>
                </a:solidFill>
                <a:latin typeface="Hoefler Text" panose="02030602050506020203" pitchFamily="18" charset="77"/>
                <a:cs typeface="Abadi" panose="020F0502020204030204" pitchFamily="34" charset="0"/>
              </a:rPr>
              <a:t> INSTITUTE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D41697-385A-60F9-4A53-50B8D3132C3E}"/>
              </a:ext>
            </a:extLst>
          </p:cNvPr>
          <p:cNvCxnSpPr>
            <a:cxnSpLocks/>
          </p:cNvCxnSpPr>
          <p:nvPr/>
        </p:nvCxnSpPr>
        <p:spPr>
          <a:xfrm>
            <a:off x="29635462" y="32060722"/>
            <a:ext cx="654865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3A2B3B-1596-2477-55BD-575AEF302B2F}"/>
              </a:ext>
            </a:extLst>
          </p:cNvPr>
          <p:cNvSpPr txBox="1"/>
          <p:nvPr/>
        </p:nvSpPr>
        <p:spPr>
          <a:xfrm>
            <a:off x="14087970" y="3217229"/>
            <a:ext cx="759637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Highlights</a:t>
            </a:r>
            <a:endParaRPr lang="en-US" sz="4400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 students applied recently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2000 pages educational material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 170 repositories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Interaction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MLCommons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Significant technology development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Hybrid cloud computing interface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Benchmarking 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use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Experiment management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Compute resource coordination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 and PDF material publication framework</a:t>
            </a:r>
          </a:p>
          <a:p>
            <a:pPr marL="914400" lvl="1" indent="-457200">
              <a:buFont typeface="Wingdings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Individually customizable training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material selection and production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9DD3D-E0DB-72BF-2B2E-1AB78F904F98}"/>
              </a:ext>
            </a:extLst>
          </p:cNvPr>
          <p:cNvSpPr txBox="1"/>
          <p:nvPr/>
        </p:nvSpPr>
        <p:spPr>
          <a:xfrm>
            <a:off x="794741" y="2207438"/>
            <a:ext cx="2648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Geoffrey C. Fox, Gregor von Laszewski</a:t>
            </a:r>
            <a:endParaRPr lang="en-US" sz="3600" b="1" dirty="0">
              <a:solidFill>
                <a:schemeClr val="bg1"/>
              </a:solidFill>
              <a:latin typeface="ITC Franklin Gothic Std Demi Condensed" charset="0"/>
              <a:ea typeface="ITC Franklin Gothic Std Demi Condensed" charset="0"/>
              <a:cs typeface="ITC Franklin Gothic Std Demi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547F54-72A1-2C34-DE99-6861632F6B6F}"/>
              </a:ext>
            </a:extLst>
          </p:cNvPr>
          <p:cNvSpPr txBox="1"/>
          <p:nvPr/>
        </p:nvSpPr>
        <p:spPr>
          <a:xfrm>
            <a:off x="37334647" y="526187"/>
            <a:ext cx="47872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Acknowledgements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NSF 2200409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</a:rPr>
              <a:t>NIST 60NANB21D151T</a:t>
            </a:r>
            <a:br>
              <a:rPr lang="en-US" sz="2800" dirty="0"/>
            </a:br>
            <a:r>
              <a:rPr lang="en-US" sz="2800" dirty="0"/>
              <a:t>DOE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 DE-SC0023452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144F3B-FC9B-BD4A-E210-D61CE0F24EE3}"/>
              </a:ext>
            </a:extLst>
          </p:cNvPr>
          <p:cNvSpPr txBox="1"/>
          <p:nvPr/>
        </p:nvSpPr>
        <p:spPr>
          <a:xfrm>
            <a:off x="29333161" y="2868023"/>
            <a:ext cx="14400688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References</a:t>
            </a:r>
            <a:endParaRPr lang="en-US" sz="4400" dirty="0"/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Templated Hybrid Reusable Computational Analytics 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Applied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the Deep Learning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Cloudmask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Application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eScience’23. Second Workshop on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Reproducible Workflows, Data, and Security (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ReWorDS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2022). Limassol, Cyprus, Oct.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J.P. Fleischer, Robert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Knuuti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Geoffrey.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Opportunities for Enhancing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Efforts while leveraging Insights in High-Performance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Big Data Systems Gained from Educational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MLCommons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Earthquake Benchmarks Efforts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submitted.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Sept. 2023.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J. P. Fleischer, G. von Laszewski,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Time Series Analysis of Cryptocurrency Prices Using Long Short-Term Memory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Algorithms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15.7 (2022).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1999-4893. 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10.3390/a15070230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www.mdpi.com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/1999-4893/15/7/230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400" dirty="0">
                <a:solidFill>
                  <a:srgbClr val="5D6879"/>
                </a:solidFill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cyberaide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/paper-cloudmesh-cc-ieee-5-pages/blob/main/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cloudmesh-cc.pdf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G. von Laszewski, J. P. Fleischer,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 Reusable Computational Analytics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Workflow Management with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Tech. rep.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, Oct. 2022.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10.48550/ARXIV.2210.16941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arxiv.org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/abs/2210.16941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Using GAS for Speedy Generation of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HybridMulti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-Cloud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Auto Generated AI Services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In: IEEE COMPSAC 2021: Intelligent and Resilient Computing for a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Collaborative World45th Anniversary Conference. Status = Added in NSF-PAR. All Virtual: IEEE,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July 2021.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url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https://laszewski.github.io/papers/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vonLaszewski-openapi.pdf</a:t>
            </a:r>
            <a:endParaRPr lang="en-US" sz="24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von Laszewski and Geoffrey C. Fox.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of the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REU2022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for Students and Technologies from Generation Z.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Tech. rep.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-community/pub/raw/master/docs/vonLaszewski-reu2022.pdf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Gregor Laszewski,, Geoffrey C. Fox, 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Proceedings 2021 FAMU REU supported by </a:t>
            </a:r>
            <a:r>
              <a:rPr lang="en-US" sz="24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4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-DSC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Online Books</a:t>
            </a:r>
            <a:r>
              <a:rPr lang="en-US" sz="24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Digital Science Center. Bloomington, IN: Online, Indiana University, Aug. 2021. 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4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/docs/pub/reu2021.pdf</a:t>
            </a:r>
            <a:r>
              <a:rPr lang="en-US" sz="24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C5E674-C819-4868-4BCE-4AE309C0D531}"/>
              </a:ext>
            </a:extLst>
          </p:cNvPr>
          <p:cNvSpPr txBox="1"/>
          <p:nvPr/>
        </p:nvSpPr>
        <p:spPr>
          <a:xfrm>
            <a:off x="29333161" y="13695142"/>
            <a:ext cx="14224822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Selected Technologies</a:t>
            </a:r>
            <a:br>
              <a:rPr lang="en-US" sz="4400" b="1" dirty="0"/>
            </a:b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to create custom  collections of educational material from GitHub documents.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cyberaide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Experiment Executor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create AI Hyperparameter permutation experiments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cloudmesh-ee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StopWatch</a:t>
            </a: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 to simplify Benchmarking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dirty="0">
                <a:solidFill>
                  <a:srgbClr val="5D6879"/>
                </a:solidFill>
                <a:latin typeface="Courier New" panose="02070309020205020404" pitchFamily="49" charset="0"/>
              </a:rPr>
              <a:t>-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>
                <a:solidFill>
                  <a:srgbClr val="5D6879"/>
                </a:solidFill>
                <a:latin typeface="Arial" panose="020B0604020202020204" pitchFamily="34" charset="0"/>
              </a:rPr>
              <a:t>Cloudmesh</a:t>
            </a:r>
            <a:r>
              <a:rPr lang="en-US" sz="2800" b="1" dirty="0">
                <a:solidFill>
                  <a:srgbClr val="5D6879"/>
                </a:solidFill>
                <a:latin typeface="Arial" panose="020B0604020202020204" pitchFamily="34" charset="0"/>
              </a:rPr>
              <a:t> GPU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to simplify collection and display of GPU energy and temperature traces 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cloudmesh-gpu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[</a:t>
            </a:r>
          </a:p>
          <a:p>
            <a:pPr marL="514350" indent="-514350" algn="l">
              <a:buFont typeface="+mj-lt"/>
              <a:buAutoNum type="arabicPeriod"/>
            </a:pP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4400" b="1" dirty="0"/>
              <a:t>Selected Web Sites</a:t>
            </a:r>
            <a:endParaRPr lang="en-US" sz="44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AI-First Engineering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/docs/courses/ai-first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Most recent new course 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with a focus on deep learning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Repositories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github.com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Repository for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code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Documentation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Documentation for core technologies used</a:t>
            </a:r>
            <a:r>
              <a:rPr lang="en-US" sz="2800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in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Cloudmesh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Pi Cloud and Cluster Web Site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cloudmesh.github.io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/pi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Raspberry Pi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component of DSC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site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by the Digital Science Center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endParaRPr lang="en-US" sz="2800" dirty="0">
              <a:solidFill>
                <a:srgbClr val="5D6879"/>
              </a:solidFill>
              <a:latin typeface="Lato" panose="020F0502020204030203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lang="en-US" sz="2800" b="1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Cybertraining</a:t>
            </a:r>
            <a:r>
              <a:rPr lang="en-US" sz="2800" b="1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 cyberinfrastructure course materia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l Summer 2021 Repository for REU Projects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with FAMU 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cybertraining-dsc.github.io</a:t>
            </a:r>
            <a:r>
              <a:rPr lang="en-US" sz="2800" b="0" i="0" dirty="0">
                <a:solidFill>
                  <a:srgbClr val="5D6879"/>
                </a:solidFill>
                <a:effectLst/>
                <a:latin typeface="Courier New" panose="02070309020205020404" pitchFamily="49" charset="0"/>
              </a:rPr>
              <a:t>/docs/report/2021-reu/</a:t>
            </a: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5" name="Graphic 34" descr="Books with solid fill">
            <a:extLst>
              <a:ext uri="{FF2B5EF4-FFF2-40B4-BE49-F238E27FC236}">
                <a16:creationId xmlns:a16="http://schemas.microsoft.com/office/drawing/2014/main" id="{7363F678-0F18-5589-EAFF-40066B1EB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97179" y="2693730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B8CA-F8F4-E45E-880C-698842EF1BBC}"/>
              </a:ext>
            </a:extLst>
          </p:cNvPr>
          <p:cNvSpPr txBox="1"/>
          <p:nvPr/>
        </p:nvSpPr>
        <p:spPr>
          <a:xfrm>
            <a:off x="29331366" y="27075665"/>
            <a:ext cx="841509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Online Books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Introduction to Linux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Python for Cloud Computing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800" dirty="0">
                <a:solidFill>
                  <a:srgbClr val="5D6879"/>
                </a:solidFill>
                <a:latin typeface="Arial" panose="020B0604020202020204" pitchFamily="34" charset="0"/>
              </a:rPr>
              <a:t>Handbook for Cloud Computing and Big Data</a:t>
            </a:r>
          </a:p>
          <a:p>
            <a:pPr algn="l"/>
            <a:endParaRPr lang="en-US" sz="2800" dirty="0">
              <a:solidFill>
                <a:srgbClr val="5D687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2800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5. Customized book with </a:t>
            </a:r>
            <a:r>
              <a:rPr lang="en-US" sz="2800" b="0" i="0" dirty="0" err="1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bookmanager</a:t>
            </a:r>
            <a:endParaRPr lang="en-US" sz="2800" b="0" i="0" dirty="0">
              <a:solidFill>
                <a:srgbClr val="5D6879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pPr algn="l"/>
            <a:br>
              <a:rPr lang="en-US" sz="2800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sz="2800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pic>
        <p:nvPicPr>
          <p:cNvPr id="39" name="Graphic 38" descr="Internet with solid fill">
            <a:extLst>
              <a:ext uri="{FF2B5EF4-FFF2-40B4-BE49-F238E27FC236}">
                <a16:creationId xmlns:a16="http://schemas.microsoft.com/office/drawing/2014/main" id="{6C4BF30B-6737-9D7F-C34D-0EBD0607F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210238" y="19431000"/>
            <a:ext cx="914400" cy="914400"/>
          </a:xfrm>
          <a:prstGeom prst="rect">
            <a:avLst/>
          </a:prstGeom>
        </p:spPr>
      </p:pic>
      <p:pic>
        <p:nvPicPr>
          <p:cNvPr id="41" name="Graphic 40" descr="Internet Of Things with solid fill">
            <a:extLst>
              <a:ext uri="{FF2B5EF4-FFF2-40B4-BE49-F238E27FC236}">
                <a16:creationId xmlns:a16="http://schemas.microsoft.com/office/drawing/2014/main" id="{D5937A7D-B6BC-8D5E-ACC2-217BF81DF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197179" y="13583112"/>
            <a:ext cx="914400" cy="914400"/>
          </a:xfrm>
          <a:prstGeom prst="rect">
            <a:avLst/>
          </a:prstGeom>
        </p:spPr>
      </p:pic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533130DF-8FDB-274F-6BBF-AD5853CD8F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215351" y="3351033"/>
            <a:ext cx="914400" cy="914400"/>
          </a:xfrm>
          <a:prstGeom prst="rect">
            <a:avLst/>
          </a:prstGeom>
        </p:spPr>
      </p:pic>
      <p:pic>
        <p:nvPicPr>
          <p:cNvPr id="49" name="Picture 48" descr="A close-up of words&#10;&#10;Description automatically generated">
            <a:extLst>
              <a:ext uri="{FF2B5EF4-FFF2-40B4-BE49-F238E27FC236}">
                <a16:creationId xmlns:a16="http://schemas.microsoft.com/office/drawing/2014/main" id="{148E342E-F67C-0422-E9E6-D93BFC3765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354" y="23296310"/>
            <a:ext cx="3144302" cy="16157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A96152-FD2F-7901-7496-14F63D16F3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3265" y="24517686"/>
            <a:ext cx="2482914" cy="1285715"/>
          </a:xfrm>
          <a:prstGeom prst="rect">
            <a:avLst/>
          </a:prstGeom>
        </p:spPr>
      </p:pic>
      <p:pic>
        <p:nvPicPr>
          <p:cNvPr id="47" name="Picture 46" descr="A close-up of words&#10;&#10;Description automatically generated">
            <a:extLst>
              <a:ext uri="{FF2B5EF4-FFF2-40B4-BE49-F238E27FC236}">
                <a16:creationId xmlns:a16="http://schemas.microsoft.com/office/drawing/2014/main" id="{DB2C4EED-5293-B3A7-50CB-A7693DBB62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5736" y="25720980"/>
            <a:ext cx="2368376" cy="1229386"/>
          </a:xfrm>
          <a:prstGeom prst="rect">
            <a:avLst/>
          </a:prstGeom>
        </p:spPr>
      </p:pic>
      <p:pic>
        <p:nvPicPr>
          <p:cNvPr id="51" name="Picture 50" descr="A close-up of words&#10;&#10;Description automatically generated">
            <a:extLst>
              <a:ext uri="{FF2B5EF4-FFF2-40B4-BE49-F238E27FC236}">
                <a16:creationId xmlns:a16="http://schemas.microsoft.com/office/drawing/2014/main" id="{D3AF4E87-8344-7736-5938-85EF93C2EE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17412" y="26621252"/>
            <a:ext cx="2368377" cy="121129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C433A1-6BDE-F4A9-58C7-3B123EE4C9FE}"/>
              </a:ext>
            </a:extLst>
          </p:cNvPr>
          <p:cNvSpPr txBox="1"/>
          <p:nvPr/>
        </p:nvSpPr>
        <p:spPr>
          <a:xfrm>
            <a:off x="21945600" y="930977"/>
            <a:ext cx="6652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gcfexchange@gmail.com</a:t>
            </a:r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36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</a:rPr>
              <a:t>l</a:t>
            </a:r>
            <a:r>
              <a:rPr lang="en-US" sz="3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aszewski@gmail.com</a:t>
            </a:r>
            <a:endParaRPr lang="en-US" sz="36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E82B0-9442-713B-3BE8-6D9F96A8EAE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048412" y="23217812"/>
            <a:ext cx="3049491" cy="20303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6935AB1-B9A6-A9C1-7BFF-EDA23BFB08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480705" y="22497890"/>
            <a:ext cx="2939365" cy="195957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CB4C2F-5439-5E36-5DD8-C27F67CD1A60}"/>
              </a:ext>
            </a:extLst>
          </p:cNvPr>
          <p:cNvSpPr txBox="1"/>
          <p:nvPr/>
        </p:nvSpPr>
        <p:spPr>
          <a:xfrm>
            <a:off x="17586029" y="21813768"/>
            <a:ext cx="3662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Cloudmesh</a:t>
            </a:r>
            <a:endParaRPr lang="en-US" dirty="0"/>
          </a:p>
          <a:p>
            <a:r>
              <a:rPr lang="en-US" dirty="0"/>
              <a:t>Compute</a:t>
            </a:r>
          </a:p>
          <a:p>
            <a:r>
              <a:rPr lang="en-US" dirty="0"/>
              <a:t>Coordinator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3634D28-ED1B-0E34-5E25-6D5175346F31}"/>
              </a:ext>
            </a:extLst>
          </p:cNvPr>
          <p:cNvSpPr txBox="1"/>
          <p:nvPr/>
        </p:nvSpPr>
        <p:spPr>
          <a:xfrm>
            <a:off x="47748" y="21984957"/>
            <a:ext cx="4567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2000 pages of material </a:t>
            </a:r>
            <a:br>
              <a:rPr lang="en-US" sz="3600" dirty="0"/>
            </a:br>
            <a:r>
              <a:rPr lang="en-US" sz="3600" dirty="0"/>
              <a:t>in the focus topics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C66C8B2-12F9-6988-1A95-8AB0D061DA2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31521" y="22449034"/>
            <a:ext cx="3771854" cy="307551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E0AAD9-B5B2-E2BA-D800-C80428149192}"/>
              </a:ext>
            </a:extLst>
          </p:cNvPr>
          <p:cNvSpPr txBox="1"/>
          <p:nvPr/>
        </p:nvSpPr>
        <p:spPr>
          <a:xfrm>
            <a:off x="23590814" y="26793833"/>
            <a:ext cx="500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Energy traces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FEC334E-A50F-E2E5-83AD-E0135B26340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488977" y="27492842"/>
            <a:ext cx="3404698" cy="212657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8EA6E85-A226-96E3-026B-4AB6B43F352C}"/>
              </a:ext>
            </a:extLst>
          </p:cNvPr>
          <p:cNvSpPr txBox="1"/>
          <p:nvPr/>
        </p:nvSpPr>
        <p:spPr>
          <a:xfrm>
            <a:off x="14755626" y="26971279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GPU Performance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57AD57A-B208-DA1A-0377-E6F94997083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214539" y="27394503"/>
            <a:ext cx="3571530" cy="319431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3546620-8874-8761-AE64-0935F4CE4893}"/>
              </a:ext>
            </a:extLst>
          </p:cNvPr>
          <p:cNvSpPr txBox="1"/>
          <p:nvPr/>
        </p:nvSpPr>
        <p:spPr>
          <a:xfrm>
            <a:off x="18538403" y="26467330"/>
            <a:ext cx="6566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of Hyperparameter </a:t>
            </a:r>
          </a:p>
          <a:p>
            <a:r>
              <a:rPr lang="en-US" sz="2000" dirty="0"/>
              <a:t>controlling inputs and outputs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65D507A-CE62-DE09-CAB4-5820F676A95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1905925" y="3990835"/>
            <a:ext cx="6216378" cy="416148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B1F9E16-3A23-E84F-B6E1-63C02C26F474}"/>
              </a:ext>
            </a:extLst>
          </p:cNvPr>
          <p:cNvSpPr txBox="1"/>
          <p:nvPr/>
        </p:nvSpPr>
        <p:spPr>
          <a:xfrm>
            <a:off x="22484557" y="3172971"/>
            <a:ext cx="656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Integrated holistic approach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EF1A2D-D33D-811E-FF98-255FA2298C3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0528036" y="27492842"/>
            <a:ext cx="2716114" cy="271611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73386E-F9E3-C027-02CC-52AA9D52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3916" y="18360084"/>
            <a:ext cx="5280668" cy="24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2FCF0-728D-8134-53CE-A3F83147FF88}"/>
              </a:ext>
            </a:extLst>
          </p:cNvPr>
          <p:cNvSpPr txBox="1"/>
          <p:nvPr/>
        </p:nvSpPr>
        <p:spPr>
          <a:xfrm>
            <a:off x="20115863" y="17985560"/>
            <a:ext cx="153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Openfold</a:t>
            </a:r>
            <a:endParaRPr lang="en-US" sz="2800" i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EB8715-FB05-E0ED-7DFB-8802D8EF7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202" y="23030338"/>
            <a:ext cx="5584080" cy="24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9E1E9DFE-28B5-850A-03B5-676633874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237" y="23027458"/>
            <a:ext cx="2924157" cy="24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62DCEF-45C4-49CE-7119-C9737119FE08}"/>
              </a:ext>
            </a:extLst>
          </p:cNvPr>
          <p:cNvSpPr txBox="1"/>
          <p:nvPr/>
        </p:nvSpPr>
        <p:spPr>
          <a:xfrm>
            <a:off x="20667770" y="21704341"/>
            <a:ext cx="4834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HPC </a:t>
            </a:r>
            <a:r>
              <a:rPr lang="en-US" sz="2800" i="1" dirty="0" err="1"/>
              <a:t>MLCommons</a:t>
            </a:r>
            <a:r>
              <a:rPr lang="en-US" sz="2800" i="1" dirty="0"/>
              <a:t> Performance </a:t>
            </a:r>
          </a:p>
          <a:p>
            <a:r>
              <a:rPr lang="en-US" sz="2800" i="1" dirty="0"/>
              <a:t>Modelling Benchmarks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F2E25FC4-F14A-6087-9F01-581CC9F9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34" y="27492842"/>
            <a:ext cx="4195748" cy="26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295B9-4FCD-2EDF-90EB-3788D2C2A046}"/>
              </a:ext>
            </a:extLst>
          </p:cNvPr>
          <p:cNvSpPr txBox="1"/>
          <p:nvPr/>
        </p:nvSpPr>
        <p:spPr>
          <a:xfrm>
            <a:off x="5027193" y="26108212"/>
            <a:ext cx="7746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Earthquake using </a:t>
            </a:r>
            <a:r>
              <a:rPr lang="en-US" sz="2800" i="1" dirty="0" err="1"/>
              <a:t>Tevelop</a:t>
            </a:r>
            <a:r>
              <a:rPr lang="en-US" sz="2800" i="1" dirty="0"/>
              <a:t>  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910F5CE0-E328-1A5B-7D4B-BF3FB997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04" y="22431917"/>
            <a:ext cx="4482269" cy="315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23A0C16D-11DD-1B5F-FB04-475A5F2C0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354" y="26937303"/>
            <a:ext cx="4587905" cy="28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CD2975BF-BE63-78D9-9508-56CD95F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115" y="17910674"/>
            <a:ext cx="5548722" cy="35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A7091C-CDD8-0271-EDD7-A52E56C9AA81}"/>
              </a:ext>
            </a:extLst>
          </p:cNvPr>
          <p:cNvSpPr txBox="1"/>
          <p:nvPr/>
        </p:nvSpPr>
        <p:spPr>
          <a:xfrm>
            <a:off x="10316947" y="27099154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Earthquake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5352B-DB1A-21FE-B9A1-E6C3B293323E}"/>
              </a:ext>
            </a:extLst>
          </p:cNvPr>
          <p:cNvSpPr txBox="1"/>
          <p:nvPr/>
        </p:nvSpPr>
        <p:spPr>
          <a:xfrm>
            <a:off x="4857741" y="21752489"/>
            <a:ext cx="11792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/>
              <a:t>MLCommons</a:t>
            </a:r>
            <a:r>
              <a:rPr lang="en-US" sz="2800" i="1" dirty="0"/>
              <a:t> </a:t>
            </a:r>
            <a:r>
              <a:rPr lang="en-US" sz="2800" i="1" dirty="0" err="1"/>
              <a:t>Cloudmasking</a:t>
            </a:r>
            <a:r>
              <a:rPr lang="en-US" sz="2800" i="1" dirty="0"/>
              <a:t> Using </a:t>
            </a:r>
            <a:r>
              <a:rPr lang="en-US" sz="2800" i="1" dirty="0" err="1"/>
              <a:t>Cloudmesh</a:t>
            </a:r>
            <a:r>
              <a:rPr lang="en-US" sz="2800" i="1" dirty="0"/>
              <a:t> Experiment 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053F5A-A8BF-A0BA-EFBF-A239958EC6BE}"/>
              </a:ext>
            </a:extLst>
          </p:cNvPr>
          <p:cNvSpPr txBox="1"/>
          <p:nvPr/>
        </p:nvSpPr>
        <p:spPr>
          <a:xfrm>
            <a:off x="9808998" y="22315831"/>
            <a:ext cx="656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Architecture</a:t>
            </a:r>
          </a:p>
        </p:txBody>
      </p:sp>
      <p:pic>
        <p:nvPicPr>
          <p:cNvPr id="1041" name="Picture 17">
            <a:extLst>
              <a:ext uri="{FF2B5EF4-FFF2-40B4-BE49-F238E27FC236}">
                <a16:creationId xmlns:a16="http://schemas.microsoft.com/office/drawing/2014/main" id="{06CD4F49-D36A-1400-9E44-D463CC9C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264" y="15148150"/>
            <a:ext cx="3724516" cy="25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558954-CB2E-C312-AFAF-E0369C3C065B}"/>
              </a:ext>
            </a:extLst>
          </p:cNvPr>
          <p:cNvSpPr txBox="1"/>
          <p:nvPr/>
        </p:nvSpPr>
        <p:spPr>
          <a:xfrm>
            <a:off x="24003187" y="16951812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Candle-Uno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969050-BC7C-26B6-3F3B-1E0981788C6A}"/>
              </a:ext>
            </a:extLst>
          </p:cNvPr>
          <p:cNvSpPr txBox="1"/>
          <p:nvPr/>
        </p:nvSpPr>
        <p:spPr>
          <a:xfrm>
            <a:off x="17718208" y="17383012"/>
            <a:ext cx="145533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i="1" dirty="0" err="1"/>
              <a:t>stemdl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64779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ADD9A1FA885347B4EE30DE6B3F5E4A" ma:contentTypeVersion="12" ma:contentTypeDescription="Create a new document." ma:contentTypeScope="" ma:versionID="58195e5e34c41933962a7b27dee16c7c">
  <xsd:schema xmlns:xsd="http://www.w3.org/2001/XMLSchema" xmlns:xs="http://www.w3.org/2001/XMLSchema" xmlns:p="http://schemas.microsoft.com/office/2006/metadata/properties" xmlns:ns2="f003ee77-356f-42cf-a98d-4065128301ee" xmlns:ns3="803e5ffa-c85b-4be1-b266-97e9b39ca769" targetNamespace="http://schemas.microsoft.com/office/2006/metadata/properties" ma:root="true" ma:fieldsID="19dc7379e4c0cbfa97927a385bea79c5" ns2:_="" ns3:_="">
    <xsd:import namespace="f003ee77-356f-42cf-a98d-4065128301ee"/>
    <xsd:import namespace="803e5ffa-c85b-4be1-b266-97e9b39ca7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3ee77-356f-42cf-a98d-406512830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e5ffa-c85b-4be1-b266-97e9b39ca76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8F70C3-6894-4AD3-976E-B1AF2ECE61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03ee77-356f-42cf-a98d-4065128301ee"/>
    <ds:schemaRef ds:uri="803e5ffa-c85b-4be1-b266-97e9b39ca7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836F9-AC6E-4E5A-ABA8-0AF1AF715A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C9B8C5-B8A8-4F04-B2F0-FAB55FD355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1465</TotalTime>
  <Words>1069</Words>
  <Application>Microsoft Macintosh PowerPoint</Application>
  <PresentationFormat>Custom</PresentationFormat>
  <Paragraphs>102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Hoefler Text</vt:lpstr>
      <vt:lpstr>ITC Franklin Gothic Std Demi Condensed</vt:lpstr>
      <vt:lpstr>Lato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2019-03-02T18:45:30Z</dcterms:created>
  <dcterms:modified xsi:type="dcterms:W3CDTF">2023-09-22T00:33:08Z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0x0101004BADD9A1FA885347B4EE30DE6B3F5E4A</vt:lpwstr>
  </property>
</Properties>
</file>